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" roundtripDataSignature="AMtx7mjKb769ID4xsq/9gcAN5S+MDfO/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3"/>
  </p:normalViewPr>
  <p:slideViewPr>
    <p:cSldViewPr snapToGrid="0">
      <p:cViewPr varScale="1">
        <p:scale>
          <a:sx n="117" d="100"/>
          <a:sy n="117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4d4b01cc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84d4b01cc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4d4b01cc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84d4b01cc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4d4b01cc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84d4b01cc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4d4b01cc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84d4b01cc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289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4d4b01cc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84d4b01cc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014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0463" y="3493168"/>
            <a:ext cx="3171074" cy="121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1636" y="1753683"/>
            <a:ext cx="5208728" cy="137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1852" y="5723021"/>
            <a:ext cx="2179095" cy="83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173" y="323932"/>
            <a:ext cx="3069585" cy="81003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908857" y="2258650"/>
            <a:ext cx="842210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IA para diagnósticos dermatológicos</a:t>
            </a:r>
            <a:endParaRPr sz="3200" b="1">
              <a:solidFill>
                <a:schemeClr val="lt1"/>
              </a:solidFill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908857" y="3550136"/>
            <a:ext cx="77162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EE599"/>
                </a:solidFill>
              </a:rPr>
              <a:t>Kevin Hernandez, Edy Cocón, Javier Ferrer</a:t>
            </a:r>
            <a:endParaRPr sz="2000">
              <a:solidFill>
                <a:srgbClr val="FEE5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908856" y="4013118"/>
            <a:ext cx="77162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DEAF6"/>
                </a:solidFill>
              </a:rPr>
              <a:t>https://github.com/KevinHern/SemProProject1</a:t>
            </a:r>
            <a:endParaRPr sz="2000">
              <a:solidFill>
                <a:srgbClr val="DDEAF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705852" y="1362420"/>
            <a:ext cx="9849852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62626"/>
                </a:solidFill>
              </a:rPr>
              <a:t>Introducción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3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6" name="Google Shape;10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9625" y="1028763"/>
            <a:ext cx="3209200" cy="32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7829" y="4385252"/>
            <a:ext cx="3196346" cy="18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6713" y="4425257"/>
            <a:ext cx="3196350" cy="179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588" y="4393132"/>
            <a:ext cx="3196350" cy="1794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6;g84d4b01cc2_0_27">
            <a:extLst>
              <a:ext uri="{FF2B5EF4-FFF2-40B4-BE49-F238E27FC236}">
                <a16:creationId xmlns:a16="http://schemas.microsoft.com/office/drawing/2014/main" id="{CA6206C5-9E67-4644-9766-06A3BEF6EC33}"/>
              </a:ext>
            </a:extLst>
          </p:cNvPr>
          <p:cNvSpPr txBox="1"/>
          <p:nvPr/>
        </p:nvSpPr>
        <p:spPr>
          <a:xfrm>
            <a:off x="705852" y="2089630"/>
            <a:ext cx="6967800" cy="1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GT" sz="2000" dirty="0">
                <a:solidFill>
                  <a:srgbClr val="262626"/>
                </a:solidFill>
              </a:rPr>
              <a:t>Inteligencia Artificial.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es-GT" sz="2000" dirty="0">
              <a:solidFill>
                <a:srgbClr val="262626"/>
              </a:solidFill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GT" sz="2000" dirty="0">
                <a:solidFill>
                  <a:srgbClr val="262626"/>
                </a:solidFill>
              </a:rPr>
              <a:t>Deducir la enfermedad dermatológica.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GT" sz="2000" dirty="0">
              <a:solidFill>
                <a:srgbClr val="262626"/>
              </a:solidFill>
            </a:endParaRPr>
          </a:p>
          <a:p>
            <a:pPr marL="342900" lvl="6" indent="-342900" algn="just">
              <a:buFont typeface="Arial" panose="020B0604020202020204" pitchFamily="34" charset="0"/>
              <a:buChar char="•"/>
            </a:pPr>
            <a:r>
              <a:rPr lang="es-GT" sz="2000" dirty="0">
                <a:solidFill>
                  <a:srgbClr val="262626"/>
                </a:solidFill>
              </a:rPr>
              <a:t>Psoriasis, Dermatitis </a:t>
            </a:r>
            <a:r>
              <a:rPr lang="es-GT" sz="2000" dirty="0" err="1">
                <a:solidFill>
                  <a:srgbClr val="262626"/>
                </a:solidFill>
              </a:rPr>
              <a:t>Seboreica</a:t>
            </a:r>
            <a:r>
              <a:rPr lang="es-GT" sz="2000" dirty="0">
                <a:solidFill>
                  <a:srgbClr val="262626"/>
                </a:solidFill>
              </a:rPr>
              <a:t>, Liquen Plano, Pitiriasis Rosada, Dermatitis Crónica y Pitiriasis Rubra </a:t>
            </a:r>
            <a:r>
              <a:rPr lang="es-GT" sz="2000" dirty="0" err="1">
                <a:solidFill>
                  <a:srgbClr val="262626"/>
                </a:solidFill>
              </a:rPr>
              <a:t>Pilaris</a:t>
            </a:r>
            <a:endParaRPr lang="es-GT" sz="2000" dirty="0">
              <a:solidFill>
                <a:srgbClr val="262626"/>
              </a:solidFill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sz="20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4d4b01cc2_0_12"/>
          <p:cNvSpPr txBox="1"/>
          <p:nvPr/>
        </p:nvSpPr>
        <p:spPr>
          <a:xfrm>
            <a:off x="705852" y="1362420"/>
            <a:ext cx="9849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62626"/>
                </a:solidFill>
              </a:rPr>
              <a:t>El Dataset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84d4b01cc2_0_12"/>
          <p:cNvSpPr txBox="1"/>
          <p:nvPr/>
        </p:nvSpPr>
        <p:spPr>
          <a:xfrm>
            <a:off x="705850" y="2335750"/>
            <a:ext cx="69678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62626"/>
                </a:solidFill>
              </a:rPr>
              <a:t>Se </a:t>
            </a:r>
            <a:r>
              <a:rPr lang="en-US" sz="2000" dirty="0" err="1">
                <a:solidFill>
                  <a:srgbClr val="262626"/>
                </a:solidFill>
              </a:rPr>
              <a:t>cuentan</a:t>
            </a:r>
            <a:r>
              <a:rPr lang="en-US" sz="2000" dirty="0">
                <a:solidFill>
                  <a:srgbClr val="262626"/>
                </a:solidFill>
              </a:rPr>
              <a:t> con 366 </a:t>
            </a:r>
            <a:r>
              <a:rPr lang="en-US" sz="2000" dirty="0" err="1">
                <a:solidFill>
                  <a:srgbClr val="262626"/>
                </a:solidFill>
              </a:rPr>
              <a:t>casos</a:t>
            </a:r>
            <a:r>
              <a:rPr lang="en-US" sz="2000" dirty="0">
                <a:solidFill>
                  <a:srgbClr val="262626"/>
                </a:solidFill>
              </a:rPr>
              <a:t> de los </a:t>
            </a:r>
            <a:r>
              <a:rPr lang="en-US" sz="2000" dirty="0" err="1">
                <a:solidFill>
                  <a:srgbClr val="262626"/>
                </a:solidFill>
              </a:rPr>
              <a:t>cuales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en</a:t>
            </a:r>
            <a:r>
              <a:rPr lang="en-US" sz="2000" dirty="0">
                <a:solidFill>
                  <a:srgbClr val="262626"/>
                </a:solidFill>
              </a:rPr>
              <a:t> la </a:t>
            </a:r>
            <a:r>
              <a:rPr lang="en-US" sz="2000" dirty="0" err="1">
                <a:solidFill>
                  <a:srgbClr val="262626"/>
                </a:solidFill>
              </a:rPr>
              <a:t>mayoría</a:t>
            </a:r>
            <a:r>
              <a:rPr lang="en-US" sz="2000" dirty="0">
                <a:solidFill>
                  <a:srgbClr val="262626"/>
                </a:solidFill>
              </a:rPr>
              <a:t> se </a:t>
            </a:r>
            <a:r>
              <a:rPr lang="en-US" sz="2000" dirty="0" err="1">
                <a:solidFill>
                  <a:srgbClr val="262626"/>
                </a:solidFill>
              </a:rPr>
              <a:t>describen</a:t>
            </a:r>
            <a:r>
              <a:rPr lang="en-US" sz="2000" dirty="0">
                <a:solidFill>
                  <a:srgbClr val="262626"/>
                </a:solidFill>
              </a:rPr>
              <a:t> 34 sintomas,33 de </a:t>
            </a:r>
            <a:r>
              <a:rPr lang="en-US" sz="2000" dirty="0" err="1">
                <a:solidFill>
                  <a:srgbClr val="262626"/>
                </a:solidFill>
              </a:rPr>
              <a:t>manera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numérica</a:t>
            </a:r>
            <a:r>
              <a:rPr lang="en-US" sz="2000" dirty="0">
                <a:solidFill>
                  <a:srgbClr val="262626"/>
                </a:solidFill>
              </a:rPr>
              <a:t> y 1 nominal. </a:t>
            </a:r>
            <a:r>
              <a:rPr lang="en-US" sz="2000" dirty="0" err="1">
                <a:solidFill>
                  <a:srgbClr val="262626"/>
                </a:solidFill>
              </a:rPr>
              <a:t>Cada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síntoma</a:t>
            </a:r>
            <a:r>
              <a:rPr lang="en-US" sz="2000" dirty="0">
                <a:solidFill>
                  <a:srgbClr val="262626"/>
                </a:solidFill>
              </a:rPr>
              <a:t> se describe dentro de un </a:t>
            </a:r>
            <a:r>
              <a:rPr lang="en-US" sz="2000" dirty="0" err="1">
                <a:solidFill>
                  <a:srgbClr val="262626"/>
                </a:solidFill>
              </a:rPr>
              <a:t>rango</a:t>
            </a:r>
            <a:r>
              <a:rPr lang="en-US" sz="2000" dirty="0">
                <a:solidFill>
                  <a:srgbClr val="262626"/>
                </a:solidFill>
              </a:rPr>
              <a:t> de 0 a 3, </a:t>
            </a:r>
            <a:r>
              <a:rPr lang="en-US" sz="2000" dirty="0" err="1">
                <a:solidFill>
                  <a:srgbClr val="262626"/>
                </a:solidFill>
              </a:rPr>
              <a:t>donde</a:t>
            </a:r>
            <a:r>
              <a:rPr lang="en-US" sz="2000" dirty="0">
                <a:solidFill>
                  <a:srgbClr val="262626"/>
                </a:solidFill>
              </a:rPr>
              <a:t> cero </a:t>
            </a:r>
            <a:r>
              <a:rPr lang="en-US" sz="2000" dirty="0" err="1">
                <a:solidFill>
                  <a:srgbClr val="262626"/>
                </a:solidFill>
              </a:rPr>
              <a:t>expresa</a:t>
            </a:r>
            <a:r>
              <a:rPr lang="en-US" sz="2000" dirty="0">
                <a:solidFill>
                  <a:srgbClr val="262626"/>
                </a:solidFill>
              </a:rPr>
              <a:t> que el </a:t>
            </a:r>
            <a:r>
              <a:rPr lang="en-US" sz="2000" dirty="0" err="1">
                <a:solidFill>
                  <a:srgbClr val="262626"/>
                </a:solidFill>
              </a:rPr>
              <a:t>síntoma</a:t>
            </a:r>
            <a:r>
              <a:rPr lang="en-US" sz="2000" dirty="0">
                <a:solidFill>
                  <a:srgbClr val="262626"/>
                </a:solidFill>
              </a:rPr>
              <a:t> no </a:t>
            </a:r>
            <a:r>
              <a:rPr lang="en-US" sz="2000" dirty="0" err="1">
                <a:solidFill>
                  <a:srgbClr val="262626"/>
                </a:solidFill>
              </a:rPr>
              <a:t>está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presente</a:t>
            </a:r>
            <a:r>
              <a:rPr lang="en-US" sz="2000" dirty="0">
                <a:solidFill>
                  <a:srgbClr val="262626"/>
                </a:solidFill>
              </a:rPr>
              <a:t> y 3 que se </a:t>
            </a:r>
            <a:r>
              <a:rPr lang="en-US" sz="2000" dirty="0" err="1">
                <a:solidFill>
                  <a:srgbClr val="262626"/>
                </a:solidFill>
              </a:rPr>
              <a:t>encuentra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completamente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presente</a:t>
            </a:r>
            <a:r>
              <a:rPr lang="en-US" sz="2000" dirty="0">
                <a:solidFill>
                  <a:srgbClr val="262626"/>
                </a:solidFill>
              </a:rPr>
              <a:t>. Los </a:t>
            </a:r>
            <a:r>
              <a:rPr lang="en-US" sz="2000" dirty="0" err="1">
                <a:solidFill>
                  <a:srgbClr val="262626"/>
                </a:solidFill>
              </a:rPr>
              <a:t>síntomas</a:t>
            </a:r>
            <a:r>
              <a:rPr lang="en-US" sz="2000" dirty="0">
                <a:solidFill>
                  <a:srgbClr val="262626"/>
                </a:solidFill>
              </a:rPr>
              <a:t> se </a:t>
            </a:r>
            <a:r>
              <a:rPr lang="en-US" sz="2000" dirty="0" err="1">
                <a:solidFill>
                  <a:srgbClr val="262626"/>
                </a:solidFill>
              </a:rPr>
              <a:t>dividen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en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clínicos</a:t>
            </a:r>
            <a:r>
              <a:rPr lang="en-US" sz="2000" dirty="0">
                <a:solidFill>
                  <a:srgbClr val="262626"/>
                </a:solidFill>
              </a:rPr>
              <a:t>(12) e </a:t>
            </a:r>
            <a:r>
              <a:rPr lang="en-US" sz="2000" dirty="0" err="1">
                <a:solidFill>
                  <a:srgbClr val="262626"/>
                </a:solidFill>
              </a:rPr>
              <a:t>histopatológicos</a:t>
            </a:r>
            <a:r>
              <a:rPr lang="en-US" sz="2000" dirty="0">
                <a:solidFill>
                  <a:srgbClr val="262626"/>
                </a:solidFill>
              </a:rPr>
              <a:t>(22). Se </a:t>
            </a:r>
            <a:r>
              <a:rPr lang="en-US" sz="2000" dirty="0" err="1">
                <a:solidFill>
                  <a:srgbClr val="262626"/>
                </a:solidFill>
              </a:rPr>
              <a:t>busca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predecir</a:t>
            </a:r>
            <a:r>
              <a:rPr lang="en-US" sz="2000" dirty="0">
                <a:solidFill>
                  <a:srgbClr val="262626"/>
                </a:solidFill>
              </a:rPr>
              <a:t> a </a:t>
            </a:r>
            <a:r>
              <a:rPr lang="en-US" sz="2000" dirty="0" err="1">
                <a:solidFill>
                  <a:srgbClr val="262626"/>
                </a:solidFill>
              </a:rPr>
              <a:t>cual</a:t>
            </a:r>
            <a:r>
              <a:rPr lang="en-US" sz="2000" dirty="0">
                <a:solidFill>
                  <a:srgbClr val="262626"/>
                </a:solidFill>
              </a:rPr>
              <a:t> de las 6 </a:t>
            </a:r>
            <a:r>
              <a:rPr lang="en-US" sz="2000" dirty="0" err="1">
                <a:solidFill>
                  <a:srgbClr val="262626"/>
                </a:solidFill>
              </a:rPr>
              <a:t>clases</a:t>
            </a:r>
            <a:r>
              <a:rPr lang="en-US" sz="2000" dirty="0">
                <a:solidFill>
                  <a:srgbClr val="262626"/>
                </a:solidFill>
              </a:rPr>
              <a:t> que </a:t>
            </a:r>
            <a:r>
              <a:rPr lang="en-US" sz="2000" dirty="0" err="1">
                <a:solidFill>
                  <a:srgbClr val="262626"/>
                </a:solidFill>
              </a:rPr>
              <a:t>representan</a:t>
            </a:r>
            <a:r>
              <a:rPr lang="en-US" sz="2000" dirty="0">
                <a:solidFill>
                  <a:srgbClr val="262626"/>
                </a:solidFill>
              </a:rPr>
              <a:t> las </a:t>
            </a:r>
            <a:r>
              <a:rPr lang="en-US" sz="2000" dirty="0" err="1">
                <a:solidFill>
                  <a:srgbClr val="262626"/>
                </a:solidFill>
              </a:rPr>
              <a:t>enfermedades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pertenece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cada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caso</a:t>
            </a:r>
            <a:r>
              <a:rPr lang="en-US" sz="2000" dirty="0">
                <a:solidFill>
                  <a:srgbClr val="262626"/>
                </a:solidFill>
              </a:rPr>
              <a:t>.</a:t>
            </a:r>
            <a:endParaRPr sz="20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84d4b01cc2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59999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84d4b01cc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1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g84d4b01cc2_0_12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9" name="Google Shape;119;g84d4b01cc2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0588" y="4848224"/>
            <a:ext cx="3124624" cy="17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84d4b01cc2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6700" y="1362427"/>
            <a:ext cx="4883601" cy="274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4d4b01cc2_0_27"/>
          <p:cNvSpPr txBox="1"/>
          <p:nvPr/>
        </p:nvSpPr>
        <p:spPr>
          <a:xfrm>
            <a:off x="705852" y="1362420"/>
            <a:ext cx="9849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62626"/>
                </a:solidFill>
              </a:rPr>
              <a:t>La metodología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84d4b01cc2_0_27"/>
          <p:cNvSpPr txBox="1"/>
          <p:nvPr/>
        </p:nvSpPr>
        <p:spPr>
          <a:xfrm>
            <a:off x="705850" y="2335750"/>
            <a:ext cx="6967800" cy="1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262626"/>
                </a:solidFill>
              </a:rPr>
              <a:t>El </a:t>
            </a:r>
            <a:r>
              <a:rPr lang="en-US" sz="2000" dirty="0" err="1">
                <a:solidFill>
                  <a:srgbClr val="262626"/>
                </a:solidFill>
              </a:rPr>
              <a:t>objetivo</a:t>
            </a:r>
            <a:r>
              <a:rPr lang="en-US" sz="2000" dirty="0">
                <a:solidFill>
                  <a:srgbClr val="262626"/>
                </a:solidFill>
              </a:rPr>
              <a:t> es </a:t>
            </a:r>
            <a:r>
              <a:rPr lang="en-US" sz="2000" dirty="0" err="1">
                <a:solidFill>
                  <a:srgbClr val="262626"/>
                </a:solidFill>
              </a:rPr>
              <a:t>encontrar</a:t>
            </a:r>
            <a:r>
              <a:rPr lang="en-US" sz="2000" dirty="0">
                <a:solidFill>
                  <a:srgbClr val="262626"/>
                </a:solidFill>
              </a:rPr>
              <a:t> la </a:t>
            </a:r>
            <a:r>
              <a:rPr lang="en-US" sz="2000" dirty="0" err="1">
                <a:solidFill>
                  <a:srgbClr val="262626"/>
                </a:solidFill>
              </a:rPr>
              <a:t>mejor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arquitectura</a:t>
            </a:r>
            <a:r>
              <a:rPr lang="en-US" sz="2000" dirty="0">
                <a:solidFill>
                  <a:srgbClr val="262626"/>
                </a:solidFill>
              </a:rPr>
              <a:t> para </a:t>
            </a:r>
            <a:r>
              <a:rPr lang="en-US" sz="2000" dirty="0" err="1">
                <a:solidFill>
                  <a:srgbClr val="262626"/>
                </a:solidFill>
              </a:rPr>
              <a:t>solucionar</a:t>
            </a:r>
            <a:r>
              <a:rPr lang="en-US" sz="2000" dirty="0">
                <a:solidFill>
                  <a:srgbClr val="262626"/>
                </a:solidFill>
              </a:rPr>
              <a:t> el </a:t>
            </a:r>
            <a:r>
              <a:rPr lang="en-US" sz="2000" dirty="0" err="1">
                <a:solidFill>
                  <a:srgbClr val="262626"/>
                </a:solidFill>
              </a:rPr>
              <a:t>problema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planteado</a:t>
            </a:r>
            <a:r>
              <a:rPr lang="en-US" sz="2000" dirty="0">
                <a:solidFill>
                  <a:srgbClr val="262626"/>
                </a:solidFill>
              </a:rPr>
              <a:t>. El </a:t>
            </a:r>
            <a:r>
              <a:rPr lang="en-US" sz="2000" dirty="0" err="1">
                <a:solidFill>
                  <a:srgbClr val="262626"/>
                </a:solidFill>
              </a:rPr>
              <a:t>lenguaje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utilizada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fue</a:t>
            </a:r>
            <a:r>
              <a:rPr lang="en-US" sz="2000" dirty="0">
                <a:solidFill>
                  <a:srgbClr val="262626"/>
                </a:solidFill>
              </a:rPr>
              <a:t> python y </a:t>
            </a:r>
            <a:r>
              <a:rPr lang="en-US" sz="2000" dirty="0" err="1">
                <a:solidFill>
                  <a:srgbClr val="262626"/>
                </a:solidFill>
              </a:rPr>
              <a:t>todo</a:t>
            </a:r>
            <a:r>
              <a:rPr lang="en-US" sz="2000" dirty="0">
                <a:solidFill>
                  <a:srgbClr val="262626"/>
                </a:solidFill>
              </a:rPr>
              <a:t> el </a:t>
            </a:r>
            <a:r>
              <a:rPr lang="en-US" sz="2000" dirty="0" err="1">
                <a:solidFill>
                  <a:srgbClr val="262626"/>
                </a:solidFill>
              </a:rPr>
              <a:t>ecosistema</a:t>
            </a:r>
            <a:r>
              <a:rPr lang="en-US" sz="2000" dirty="0">
                <a:solidFill>
                  <a:srgbClr val="262626"/>
                </a:solidFill>
              </a:rPr>
              <a:t> de IA que </a:t>
            </a:r>
            <a:r>
              <a:rPr lang="en-US" sz="2000" dirty="0" err="1">
                <a:solidFill>
                  <a:srgbClr val="262626"/>
                </a:solidFill>
              </a:rPr>
              <a:t>este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posee</a:t>
            </a:r>
            <a:r>
              <a:rPr lang="en-US" sz="2000" dirty="0">
                <a:solidFill>
                  <a:srgbClr val="262626"/>
                </a:solidFill>
              </a:rPr>
              <a:t> (</a:t>
            </a:r>
            <a:r>
              <a:rPr lang="en-US" sz="2000" dirty="0" err="1">
                <a:solidFill>
                  <a:srgbClr val="262626"/>
                </a:solidFill>
              </a:rPr>
              <a:t>Keras</a:t>
            </a:r>
            <a:r>
              <a:rPr lang="en-US" sz="2000" dirty="0">
                <a:solidFill>
                  <a:srgbClr val="262626"/>
                </a:solidFill>
              </a:rPr>
              <a:t>, </a:t>
            </a:r>
            <a:r>
              <a:rPr lang="en-US" sz="2000" dirty="0" err="1">
                <a:solidFill>
                  <a:srgbClr val="262626"/>
                </a:solidFill>
              </a:rPr>
              <a:t>SKLearn</a:t>
            </a:r>
            <a:r>
              <a:rPr lang="en-US" sz="2000" dirty="0">
                <a:solidFill>
                  <a:srgbClr val="262626"/>
                </a:solidFill>
              </a:rPr>
              <a:t>, Pandas, etc.).</a:t>
            </a:r>
            <a:endParaRPr sz="2000" dirty="0">
              <a:solidFill>
                <a:srgbClr val="262626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62626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262626"/>
                </a:solidFill>
              </a:rPr>
              <a:t>Se </a:t>
            </a:r>
            <a:r>
              <a:rPr lang="en-US" sz="2000" dirty="0" err="1">
                <a:solidFill>
                  <a:srgbClr val="262626"/>
                </a:solidFill>
              </a:rPr>
              <a:t>crearon</a:t>
            </a:r>
            <a:r>
              <a:rPr lang="en-US" sz="2000" dirty="0">
                <a:solidFill>
                  <a:srgbClr val="262626"/>
                </a:solidFill>
              </a:rPr>
              <a:t> 4 </a:t>
            </a:r>
            <a:r>
              <a:rPr lang="en-US" sz="2000" dirty="0" err="1">
                <a:solidFill>
                  <a:srgbClr val="262626"/>
                </a:solidFill>
              </a:rPr>
              <a:t>aproximaciones</a:t>
            </a:r>
            <a:r>
              <a:rPr lang="en-US" sz="2000" dirty="0">
                <a:solidFill>
                  <a:srgbClr val="262626"/>
                </a:solidFill>
              </a:rPr>
              <a:t> y a </a:t>
            </a:r>
            <a:r>
              <a:rPr lang="en-US" sz="2000" dirty="0" err="1">
                <a:solidFill>
                  <a:srgbClr val="262626"/>
                </a:solidFill>
              </a:rPr>
              <a:t>cada</a:t>
            </a:r>
            <a:r>
              <a:rPr lang="en-US" sz="2000" dirty="0">
                <a:solidFill>
                  <a:srgbClr val="262626"/>
                </a:solidFill>
              </a:rPr>
              <a:t> una se le </a:t>
            </a:r>
            <a:r>
              <a:rPr lang="en-US" sz="2000" dirty="0" err="1">
                <a:solidFill>
                  <a:srgbClr val="262626"/>
                </a:solidFill>
              </a:rPr>
              <a:t>aplicó</a:t>
            </a:r>
            <a:r>
              <a:rPr lang="en-US" sz="2000" dirty="0">
                <a:solidFill>
                  <a:srgbClr val="262626"/>
                </a:solidFill>
              </a:rPr>
              <a:t> 4 </a:t>
            </a:r>
            <a:r>
              <a:rPr lang="en-US" sz="2000" dirty="0" err="1">
                <a:solidFill>
                  <a:srgbClr val="262626"/>
                </a:solidFill>
              </a:rPr>
              <a:t>arquitecturas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diferentes</a:t>
            </a:r>
            <a:r>
              <a:rPr lang="en-US" sz="2000" dirty="0">
                <a:solidFill>
                  <a:srgbClr val="262626"/>
                </a:solidFill>
              </a:rPr>
              <a:t>, con lo </a:t>
            </a:r>
            <a:r>
              <a:rPr lang="en-US" sz="2000" dirty="0" err="1">
                <a:solidFill>
                  <a:srgbClr val="262626"/>
                </a:solidFill>
              </a:rPr>
              <a:t>cual</a:t>
            </a:r>
            <a:r>
              <a:rPr lang="en-US" sz="2000" dirty="0">
                <a:solidFill>
                  <a:srgbClr val="262626"/>
                </a:solidFill>
              </a:rPr>
              <a:t> </a:t>
            </a:r>
            <a:r>
              <a:rPr lang="en-US" sz="2000" dirty="0" err="1">
                <a:solidFill>
                  <a:srgbClr val="262626"/>
                </a:solidFill>
              </a:rPr>
              <a:t>trabajamos</a:t>
            </a:r>
            <a:r>
              <a:rPr lang="en-US" sz="2000" dirty="0">
                <a:solidFill>
                  <a:srgbClr val="262626"/>
                </a:solidFill>
              </a:rPr>
              <a:t> con 16 </a:t>
            </a:r>
            <a:r>
              <a:rPr lang="en-US" sz="2000" dirty="0" err="1">
                <a:solidFill>
                  <a:srgbClr val="262626"/>
                </a:solidFill>
              </a:rPr>
              <a:t>modelos</a:t>
            </a:r>
            <a:endParaRPr sz="2000" dirty="0">
              <a:solidFill>
                <a:srgbClr val="262626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262626"/>
              </a:solidFill>
            </a:endParaRPr>
          </a:p>
        </p:txBody>
      </p:sp>
      <p:pic>
        <p:nvPicPr>
          <p:cNvPr id="127" name="Google Shape;127;g84d4b01cc2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59999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84d4b01cc2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1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g84d4b01cc2_0_27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0" name="Google Shape;130;g84d4b01cc2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3650" y="1566458"/>
            <a:ext cx="4213550" cy="372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4d4b01cc2_0_39"/>
          <p:cNvSpPr txBox="1"/>
          <p:nvPr/>
        </p:nvSpPr>
        <p:spPr>
          <a:xfrm>
            <a:off x="705852" y="1362420"/>
            <a:ext cx="9849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62626"/>
                </a:solidFill>
              </a:rPr>
              <a:t>Resultados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84d4b01cc2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59999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84d4b01cc2_0_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1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84d4b01cc2_0_39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DA28220-AAE5-634E-90AD-625002086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502" y="2495495"/>
            <a:ext cx="4934555" cy="4362505"/>
          </a:xfrm>
          <a:prstGeom prst="rect">
            <a:avLst/>
          </a:prstGeom>
        </p:spPr>
      </p:pic>
      <p:pic>
        <p:nvPicPr>
          <p:cNvPr id="139" name="Google Shape;139;g84d4b01cc2_0_39"/>
          <p:cNvPicPr preferRelativeResize="0"/>
          <p:nvPr/>
        </p:nvPicPr>
        <p:blipFill rotWithShape="1">
          <a:blip r:embed="rId6">
            <a:alphaModFix/>
          </a:blip>
          <a:srcRect t="14905" b="18816"/>
          <a:stretch/>
        </p:blipFill>
        <p:spPr>
          <a:xfrm>
            <a:off x="705850" y="2481425"/>
            <a:ext cx="6869612" cy="402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84d4b01cc2_0_39"/>
          <p:cNvSpPr txBox="1"/>
          <p:nvPr/>
        </p:nvSpPr>
        <p:spPr>
          <a:xfrm>
            <a:off x="8904514" y="1921923"/>
            <a:ext cx="2581634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Matriz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confusión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ganador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4d4b01cc2_0_39"/>
          <p:cNvSpPr txBox="1"/>
          <p:nvPr/>
        </p:nvSpPr>
        <p:spPr>
          <a:xfrm>
            <a:off x="705852" y="1362420"/>
            <a:ext cx="9849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62626"/>
                </a:solidFill>
              </a:rPr>
              <a:t>Conclusiones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84d4b01cc2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59999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84d4b01cc2_0_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1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84d4b01cc2_0_39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26;g84d4b01cc2_0_27">
            <a:extLst>
              <a:ext uri="{FF2B5EF4-FFF2-40B4-BE49-F238E27FC236}">
                <a16:creationId xmlns:a16="http://schemas.microsoft.com/office/drawing/2014/main" id="{77E1172F-1271-4546-B632-3E5C299355E2}"/>
              </a:ext>
            </a:extLst>
          </p:cNvPr>
          <p:cNvSpPr txBox="1"/>
          <p:nvPr/>
        </p:nvSpPr>
        <p:spPr>
          <a:xfrm>
            <a:off x="705850" y="2335750"/>
            <a:ext cx="6967800" cy="1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GT" sz="2000" dirty="0">
                <a:solidFill>
                  <a:srgbClr val="262626"/>
                </a:solidFill>
              </a:rPr>
              <a:t>Una arquitectura simple fue la mejor solución para este problema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GT" sz="2000" dirty="0">
              <a:solidFill>
                <a:srgbClr val="262626"/>
              </a:solidFill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GT" sz="2000" dirty="0">
                <a:solidFill>
                  <a:srgbClr val="262626"/>
                </a:solidFill>
              </a:rPr>
              <a:t>Es importante el diagnóstico y los resultados del laboratorio.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GT" sz="2000" dirty="0">
              <a:solidFill>
                <a:srgbClr val="262626"/>
              </a:solidFill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GT" sz="2000" dirty="0">
              <a:solidFill>
                <a:srgbClr val="262626"/>
              </a:solidFill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GT" sz="2000" dirty="0">
              <a:solidFill>
                <a:srgbClr val="262626"/>
              </a:solidFill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30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4d4b01cc2_0_39"/>
          <p:cNvSpPr txBox="1"/>
          <p:nvPr/>
        </p:nvSpPr>
        <p:spPr>
          <a:xfrm>
            <a:off x="705852" y="1362420"/>
            <a:ext cx="98499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62626"/>
                </a:solidFill>
              </a:rPr>
              <a:t>Ideas a </a:t>
            </a:r>
            <a:r>
              <a:rPr lang="en-US" sz="3200" b="1" dirty="0" err="1">
                <a:solidFill>
                  <a:srgbClr val="262626"/>
                </a:solidFill>
              </a:rPr>
              <a:t>Futuro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84d4b01cc2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59999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84d4b01cc2_0_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1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84d4b01cc2_0_39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26;g84d4b01cc2_0_27">
            <a:extLst>
              <a:ext uri="{FF2B5EF4-FFF2-40B4-BE49-F238E27FC236}">
                <a16:creationId xmlns:a16="http://schemas.microsoft.com/office/drawing/2014/main" id="{77E1172F-1271-4546-B632-3E5C299355E2}"/>
              </a:ext>
            </a:extLst>
          </p:cNvPr>
          <p:cNvSpPr txBox="1"/>
          <p:nvPr/>
        </p:nvSpPr>
        <p:spPr>
          <a:xfrm>
            <a:off x="705850" y="2335750"/>
            <a:ext cx="6967800" cy="1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GT" sz="2000" dirty="0">
                <a:solidFill>
                  <a:srgbClr val="262626"/>
                </a:solidFill>
              </a:rPr>
              <a:t>Analizar imágenes.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GT" sz="2000" dirty="0">
              <a:solidFill>
                <a:srgbClr val="262626"/>
              </a:solidFill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GT" sz="2000" dirty="0">
                <a:solidFill>
                  <a:srgbClr val="262626"/>
                </a:solidFill>
              </a:rPr>
              <a:t>Incluir más enfermedades.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GT" sz="2000" dirty="0">
              <a:solidFill>
                <a:srgbClr val="262626"/>
              </a:solidFill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GT" sz="2000" dirty="0">
                <a:solidFill>
                  <a:srgbClr val="262626"/>
                </a:solidFill>
              </a:rPr>
              <a:t>Recolectar más casos.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GT" sz="2000" dirty="0">
              <a:solidFill>
                <a:srgbClr val="262626"/>
              </a:solidFill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GT" sz="2000" dirty="0">
              <a:solidFill>
                <a:srgbClr val="262626"/>
              </a:solidFill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100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21" y="165432"/>
            <a:ext cx="1760000" cy="6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927" y="243537"/>
            <a:ext cx="2304000" cy="6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4"/>
          <p:cNvCxnSpPr/>
          <p:nvPr/>
        </p:nvCxnSpPr>
        <p:spPr>
          <a:xfrm>
            <a:off x="0" y="969832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9" name="Google Shape;14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0" y="969835"/>
            <a:ext cx="12192000" cy="762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6875" y="969825"/>
            <a:ext cx="8638249" cy="588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236</Words>
  <Application>Microsoft Macintosh PowerPoint</Application>
  <PresentationFormat>Panorámica</PresentationFormat>
  <Paragraphs>30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Peñaloza</dc:creator>
  <cp:lastModifiedBy>Javier Antonio Ferrer Morales</cp:lastModifiedBy>
  <cp:revision>3</cp:revision>
  <dcterms:created xsi:type="dcterms:W3CDTF">2020-05-02T01:19:46Z</dcterms:created>
  <dcterms:modified xsi:type="dcterms:W3CDTF">2020-05-08T00:58:25Z</dcterms:modified>
</cp:coreProperties>
</file>